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Lst>
  <p:sldSz cx="18288000" cy="10287000"/>
  <p:notesSz cx="6858000" cy="9144000"/>
  <p:embeddedFontLst>
    <p:embeddedFont>
      <p:font typeface="Lora" charset="1" panose="00000500000000000000"/>
      <p:regular r:id="rId6"/>
    </p:embeddedFont>
    <p:embeddedFont>
      <p:font typeface="Lora Bold" charset="1" panose="00000800000000000000"/>
      <p:regular r:id="rId7"/>
    </p:embeddedFont>
    <p:embeddedFont>
      <p:font typeface="Lora Italics" charset="1" panose="00000500000000000000"/>
      <p:regular r:id="rId8"/>
    </p:embeddedFont>
    <p:embeddedFont>
      <p:font typeface="Lora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
      <p:font typeface="Magnolia Script" charset="1" panose="020005030700000200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684479">
            <a:off x="14695182" y="6516833"/>
            <a:ext cx="5137453" cy="4804757"/>
          </a:xfrm>
          <a:custGeom>
            <a:avLst/>
            <a:gdLst/>
            <a:ahLst/>
            <a:cxnLst/>
            <a:rect r="r" b="b" t="t" l="l"/>
            <a:pathLst>
              <a:path h="4804757" w="5137453">
                <a:moveTo>
                  <a:pt x="0" y="0"/>
                </a:moveTo>
                <a:lnTo>
                  <a:pt x="5137453" y="0"/>
                </a:lnTo>
                <a:lnTo>
                  <a:pt x="5137453" y="4804757"/>
                </a:lnTo>
                <a:lnTo>
                  <a:pt x="0" y="4804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10660" y="-989201"/>
            <a:ext cx="5619589" cy="5255670"/>
          </a:xfrm>
          <a:custGeom>
            <a:avLst/>
            <a:gdLst/>
            <a:ahLst/>
            <a:cxnLst/>
            <a:rect r="r" b="b" t="t" l="l"/>
            <a:pathLst>
              <a:path h="5255670" w="5619589">
                <a:moveTo>
                  <a:pt x="0" y="0"/>
                </a:moveTo>
                <a:lnTo>
                  <a:pt x="5619589" y="0"/>
                </a:lnTo>
                <a:lnTo>
                  <a:pt x="5619589" y="5255669"/>
                </a:lnTo>
                <a:lnTo>
                  <a:pt x="0" y="5255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16550">
            <a:off x="-1712897" y="8499236"/>
            <a:ext cx="8718707" cy="3760358"/>
          </a:xfrm>
          <a:custGeom>
            <a:avLst/>
            <a:gdLst/>
            <a:ahLst/>
            <a:cxnLst/>
            <a:rect r="r" b="b" t="t" l="l"/>
            <a:pathLst>
              <a:path h="3760358" w="8718707">
                <a:moveTo>
                  <a:pt x="0" y="0"/>
                </a:moveTo>
                <a:lnTo>
                  <a:pt x="8718708" y="0"/>
                </a:lnTo>
                <a:lnTo>
                  <a:pt x="8718708" y="3760358"/>
                </a:lnTo>
                <a:lnTo>
                  <a:pt x="0" y="3760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277046">
            <a:off x="12472299" y="-847192"/>
            <a:ext cx="8698829" cy="3751785"/>
          </a:xfrm>
          <a:custGeom>
            <a:avLst/>
            <a:gdLst/>
            <a:ahLst/>
            <a:cxnLst/>
            <a:rect r="r" b="b" t="t" l="l"/>
            <a:pathLst>
              <a:path h="3751785" w="8698829">
                <a:moveTo>
                  <a:pt x="0" y="0"/>
                </a:moveTo>
                <a:lnTo>
                  <a:pt x="8698829" y="0"/>
                </a:lnTo>
                <a:lnTo>
                  <a:pt x="8698829" y="3751784"/>
                </a:lnTo>
                <a:lnTo>
                  <a:pt x="0" y="37517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600893" y="3200400"/>
            <a:ext cx="11086213" cy="4457700"/>
          </a:xfrm>
          <a:prstGeom prst="rect">
            <a:avLst/>
          </a:prstGeom>
        </p:spPr>
        <p:txBody>
          <a:bodyPr anchor="t" rtlCol="false" tIns="0" lIns="0" bIns="0" rIns="0">
            <a:spAutoFit/>
          </a:bodyPr>
          <a:lstStyle/>
          <a:p>
            <a:pPr algn="ctr">
              <a:lnSpc>
                <a:spcPts val="11761"/>
              </a:lnSpc>
            </a:pPr>
            <a:r>
              <a:rPr lang="en-US" sz="9801">
                <a:solidFill>
                  <a:srgbClr val="343434"/>
                </a:solidFill>
                <a:latin typeface="Magnolia Script Bold"/>
              </a:rPr>
              <a:t>Pengenalan Unit Test dan White Box Testing</a:t>
            </a:r>
          </a:p>
        </p:txBody>
      </p:sp>
      <p:sp>
        <p:nvSpPr>
          <p:cNvPr name="TextBox 7" id="7"/>
          <p:cNvSpPr txBox="true"/>
          <p:nvPr/>
        </p:nvSpPr>
        <p:spPr>
          <a:xfrm rot="0">
            <a:off x="6891442" y="8634730"/>
            <a:ext cx="4505115" cy="1180465"/>
          </a:xfrm>
          <a:prstGeom prst="rect">
            <a:avLst/>
          </a:prstGeom>
        </p:spPr>
        <p:txBody>
          <a:bodyPr anchor="t" rtlCol="false" tIns="0" lIns="0" bIns="0" rIns="0">
            <a:spAutoFit/>
          </a:bodyPr>
          <a:lstStyle/>
          <a:p>
            <a:pPr algn="ctr">
              <a:lnSpc>
                <a:spcPts val="4759"/>
              </a:lnSpc>
            </a:pPr>
            <a:r>
              <a:rPr lang="en-US" sz="3399">
                <a:solidFill>
                  <a:srgbClr val="343434"/>
                </a:solidFill>
                <a:latin typeface="Open Sans"/>
              </a:rPr>
              <a:t>- Roni Sefia -</a:t>
            </a:r>
          </a:p>
          <a:p>
            <a:pPr algn="ctr">
              <a:lnSpc>
                <a:spcPts val="4759"/>
              </a:lnSpc>
            </a:pPr>
            <a:r>
              <a:rPr lang="en-US" sz="3399">
                <a:solidFill>
                  <a:srgbClr val="343434"/>
                </a:solidFill>
                <a:latin typeface="Open Sans"/>
              </a:rPr>
              <a:t>201011401617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885553" y="1855848"/>
            <a:ext cx="12348277" cy="11811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Continuous Integration (CI)</a:t>
            </a:r>
          </a:p>
        </p:txBody>
      </p:sp>
      <p:sp>
        <p:nvSpPr>
          <p:cNvPr name="TextBox 9" id="9"/>
          <p:cNvSpPr txBox="true"/>
          <p:nvPr/>
        </p:nvSpPr>
        <p:spPr>
          <a:xfrm rot="0">
            <a:off x="2885553" y="3649275"/>
            <a:ext cx="11303604" cy="39484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Continuous Integration adalah praktik di mana anggota tim pengembangan secara teratur menggabungkan kode mereka ke dalam repositori bersama. Setiap kali perubahan kode diintegrasikan, otomatisasi akan memicu serangkaian tes otomatis untuk memeriksa apakah perubahan tersebut memecahkan atau merusak aplikasi. Jika semua tes berhasil, perubahan tersebut dianggap aman dan dapat diintegrasikan ke dalam kode utama.</a:t>
            </a:r>
          </a:p>
          <a:p>
            <a:pPr>
              <a:lnSpc>
                <a:spcPts val="39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885553" y="1855848"/>
            <a:ext cx="12845358" cy="11811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Continuous Deployment (CD)</a:t>
            </a:r>
          </a:p>
        </p:txBody>
      </p:sp>
      <p:sp>
        <p:nvSpPr>
          <p:cNvPr name="TextBox 9" id="9"/>
          <p:cNvSpPr txBox="true"/>
          <p:nvPr/>
        </p:nvSpPr>
        <p:spPr>
          <a:xfrm rot="0">
            <a:off x="2885553" y="3649275"/>
            <a:ext cx="11303604" cy="34531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Continuous Deployment adalah langkah selanjutnya setelah Continuous Integration. Dalam CD, setiap kali ada perubahan yang diintegrasikan dan tes berhasil, perangkat lunak tersebut secara otomatis diterapkan ke lingkungan produksi atau staging untuk konsumen atau pengguna akhir. Tujuannya adalah untuk membuat rilis perangkat lunak menjadi lebih cepat dan lebih terprediksi.</a:t>
            </a:r>
          </a:p>
          <a:p>
            <a:pPr>
              <a:lnSpc>
                <a:spcPts val="3919"/>
              </a:lnSpc>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59602">
            <a:off x="-2743616" y="4292169"/>
            <a:ext cx="5487232" cy="5522305"/>
          </a:xfrm>
          <a:custGeom>
            <a:avLst/>
            <a:gdLst/>
            <a:ahLst/>
            <a:cxnLst/>
            <a:rect r="r" b="b" t="t" l="l"/>
            <a:pathLst>
              <a:path h="5522305" w="5487232">
                <a:moveTo>
                  <a:pt x="0" y="0"/>
                </a:moveTo>
                <a:lnTo>
                  <a:pt x="5487232" y="0"/>
                </a:lnTo>
                <a:lnTo>
                  <a:pt x="5487232" y="5522305"/>
                </a:lnTo>
                <a:lnTo>
                  <a:pt x="0" y="5522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235605">
            <a:off x="-941976" y="6201286"/>
            <a:ext cx="6075197" cy="6114027"/>
          </a:xfrm>
          <a:custGeom>
            <a:avLst/>
            <a:gdLst/>
            <a:ahLst/>
            <a:cxnLst/>
            <a:rect r="r" b="b" t="t" l="l"/>
            <a:pathLst>
              <a:path h="6114027" w="6075197">
                <a:moveTo>
                  <a:pt x="0" y="0"/>
                </a:moveTo>
                <a:lnTo>
                  <a:pt x="6075197" y="0"/>
                </a:lnTo>
                <a:lnTo>
                  <a:pt x="6075197" y="6114028"/>
                </a:lnTo>
                <a:lnTo>
                  <a:pt x="0" y="6114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16306" y="-2506522"/>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21959">
            <a:off x="15358330" y="1019438"/>
            <a:ext cx="5923564" cy="5961426"/>
          </a:xfrm>
          <a:custGeom>
            <a:avLst/>
            <a:gdLst/>
            <a:ahLst/>
            <a:cxnLst/>
            <a:rect r="r" b="b" t="t" l="l"/>
            <a:pathLst>
              <a:path h="5961426" w="5923564">
                <a:moveTo>
                  <a:pt x="0" y="0"/>
                </a:moveTo>
                <a:lnTo>
                  <a:pt x="5923564" y="0"/>
                </a:lnTo>
                <a:lnTo>
                  <a:pt x="5923564" y="5961425"/>
                </a:lnTo>
                <a:lnTo>
                  <a:pt x="0" y="5961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248508" y="1855848"/>
            <a:ext cx="9639812" cy="11811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Manfaat CI/CD</a:t>
            </a:r>
          </a:p>
        </p:txBody>
      </p:sp>
      <p:sp>
        <p:nvSpPr>
          <p:cNvPr name="TextBox 7" id="7"/>
          <p:cNvSpPr txBox="true"/>
          <p:nvPr/>
        </p:nvSpPr>
        <p:spPr>
          <a:xfrm rot="0">
            <a:off x="2981765" y="4000151"/>
            <a:ext cx="12459854" cy="3657600"/>
          </a:xfrm>
          <a:prstGeom prst="rect">
            <a:avLst/>
          </a:prstGeom>
        </p:spPr>
        <p:txBody>
          <a:bodyPr anchor="t" rtlCol="false" tIns="0" lIns="0" bIns="0" rIns="0">
            <a:spAutoFit/>
          </a:bodyPr>
          <a:lstStyle/>
          <a:p>
            <a:pPr marL="647700" indent="-323850" lvl="1">
              <a:lnSpc>
                <a:spcPts val="3600"/>
              </a:lnSpc>
              <a:buFont typeface="Arial"/>
              <a:buChar char="•"/>
            </a:pPr>
            <a:r>
              <a:rPr lang="en-US" sz="3000">
                <a:solidFill>
                  <a:srgbClr val="343434"/>
                </a:solidFill>
                <a:latin typeface="Open Sans"/>
              </a:rPr>
              <a:t>Mengurangi risiko kesalahan manusia melalui otomatisasi pengujian dan penerapan.</a:t>
            </a:r>
          </a:p>
          <a:p>
            <a:pPr marL="647700" indent="-323850" lvl="1">
              <a:lnSpc>
                <a:spcPts val="3600"/>
              </a:lnSpc>
              <a:buFont typeface="Arial"/>
              <a:buChar char="•"/>
            </a:pPr>
            <a:r>
              <a:rPr lang="en-US" sz="3000">
                <a:solidFill>
                  <a:srgbClr val="343434"/>
                </a:solidFill>
                <a:latin typeface="Open Sans"/>
              </a:rPr>
              <a:t>Peningkatan kualitas perangkat lunak dengan mendeteksi masalah dan bug lebih awal.</a:t>
            </a:r>
          </a:p>
          <a:p>
            <a:pPr marL="647700" indent="-323850" lvl="1">
              <a:lnSpc>
                <a:spcPts val="3600"/>
              </a:lnSpc>
              <a:buFont typeface="Arial"/>
              <a:buChar char="•"/>
            </a:pPr>
            <a:r>
              <a:rPr lang="en-US" sz="3000">
                <a:solidFill>
                  <a:srgbClr val="343434"/>
                </a:solidFill>
                <a:latin typeface="Open Sans"/>
              </a:rPr>
              <a:t>Peningkatan produktivitas dengan merilis perangkat lunak lebih sering dan responsif terhadap kebutuhan pelanggan.</a:t>
            </a:r>
          </a:p>
          <a:p>
            <a:pPr marL="647700" indent="-323850" lvl="1">
              <a:lnSpc>
                <a:spcPts val="3600"/>
              </a:lnSpc>
              <a:buFont typeface="Arial"/>
              <a:buChar char="•"/>
            </a:pPr>
            <a:r>
              <a:rPr lang="en-US" sz="3000">
                <a:solidFill>
                  <a:srgbClr val="343434"/>
                </a:solidFill>
                <a:latin typeface="Open Sans"/>
              </a:rPr>
              <a:t>Penghematan waktu dan biaya dengan otomatisasi proses pengujian dan penerapan.</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13048" y="2473479"/>
            <a:ext cx="12061904" cy="6784821"/>
          </a:xfrm>
          <a:custGeom>
            <a:avLst/>
            <a:gdLst/>
            <a:ahLst/>
            <a:cxnLst/>
            <a:rect r="r" b="b" t="t" l="l"/>
            <a:pathLst>
              <a:path h="6784821" w="12061904">
                <a:moveTo>
                  <a:pt x="0" y="0"/>
                </a:moveTo>
                <a:lnTo>
                  <a:pt x="12061904" y="0"/>
                </a:lnTo>
                <a:lnTo>
                  <a:pt x="12061904" y="6784821"/>
                </a:lnTo>
                <a:lnTo>
                  <a:pt x="0" y="6784821"/>
                </a:lnTo>
                <a:lnTo>
                  <a:pt x="0" y="0"/>
                </a:lnTo>
                <a:close/>
              </a:path>
            </a:pathLst>
          </a:custGeom>
          <a:blipFill>
            <a:blip r:embed="rId2"/>
            <a:stretch>
              <a:fillRect l="0" t="0" r="0" b="0"/>
            </a:stretch>
          </a:blipFill>
        </p:spPr>
      </p:sp>
      <p:sp>
        <p:nvSpPr>
          <p:cNvPr name="TextBox 3" id="3"/>
          <p:cNvSpPr txBox="true"/>
          <p:nvPr/>
        </p:nvSpPr>
        <p:spPr>
          <a:xfrm rot="0">
            <a:off x="1028700" y="438150"/>
            <a:ext cx="8297346" cy="1181100"/>
          </a:xfrm>
          <a:prstGeom prst="rect">
            <a:avLst/>
          </a:prstGeom>
        </p:spPr>
        <p:txBody>
          <a:bodyPr anchor="t" rtlCol="false" tIns="0" lIns="0" bIns="0" rIns="0">
            <a:spAutoFit/>
          </a:bodyPr>
          <a:lstStyle/>
          <a:p>
            <a:pPr algn="ctr">
              <a:lnSpc>
                <a:spcPts val="9360"/>
              </a:lnSpc>
              <a:spcBef>
                <a:spcPct val="0"/>
              </a:spcBef>
            </a:pPr>
            <a:r>
              <a:rPr lang="en-US" sz="7800">
                <a:solidFill>
                  <a:srgbClr val="000000"/>
                </a:solidFill>
                <a:latin typeface="Magnolia Script Bold"/>
              </a:rPr>
              <a:t>Cara Kerja CI/CD </a:t>
            </a:r>
          </a:p>
        </p:txBody>
      </p:sp>
      <p:sp>
        <p:nvSpPr>
          <p:cNvPr name="TextBox 4" id="4"/>
          <p:cNvSpPr txBox="true"/>
          <p:nvPr/>
        </p:nvSpPr>
        <p:spPr>
          <a:xfrm rot="0">
            <a:off x="1083350" y="1552575"/>
            <a:ext cx="4966811"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Buat File yang akan diiuji</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1130" y="2212571"/>
            <a:ext cx="12525741" cy="7045729"/>
          </a:xfrm>
          <a:custGeom>
            <a:avLst/>
            <a:gdLst/>
            <a:ahLst/>
            <a:cxnLst/>
            <a:rect r="r" b="b" t="t" l="l"/>
            <a:pathLst>
              <a:path h="7045729" w="12525741">
                <a:moveTo>
                  <a:pt x="0" y="0"/>
                </a:moveTo>
                <a:lnTo>
                  <a:pt x="12525740" y="0"/>
                </a:lnTo>
                <a:lnTo>
                  <a:pt x="12525740" y="7045729"/>
                </a:lnTo>
                <a:lnTo>
                  <a:pt x="0" y="7045729"/>
                </a:lnTo>
                <a:lnTo>
                  <a:pt x="0" y="0"/>
                </a:lnTo>
                <a:close/>
              </a:path>
            </a:pathLst>
          </a:custGeom>
          <a:blipFill>
            <a:blip r:embed="rId2"/>
            <a:stretch>
              <a:fillRect l="0" t="0" r="0" b="0"/>
            </a:stretch>
          </a:blipFill>
        </p:spPr>
      </p:sp>
      <p:sp>
        <p:nvSpPr>
          <p:cNvPr name="TextBox 3" id="3"/>
          <p:cNvSpPr txBox="true"/>
          <p:nvPr/>
        </p:nvSpPr>
        <p:spPr>
          <a:xfrm rot="0">
            <a:off x="1028700" y="1232357"/>
            <a:ext cx="88057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Buat File dengan fungsi yang akan ditest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34101" y="2497164"/>
            <a:ext cx="12019797" cy="6761136"/>
          </a:xfrm>
          <a:custGeom>
            <a:avLst/>
            <a:gdLst/>
            <a:ahLst/>
            <a:cxnLst/>
            <a:rect r="r" b="b" t="t" l="l"/>
            <a:pathLst>
              <a:path h="6761136" w="12019797">
                <a:moveTo>
                  <a:pt x="0" y="0"/>
                </a:moveTo>
                <a:lnTo>
                  <a:pt x="12019798" y="0"/>
                </a:lnTo>
                <a:lnTo>
                  <a:pt x="12019798" y="6761136"/>
                </a:lnTo>
                <a:lnTo>
                  <a:pt x="0" y="6761136"/>
                </a:lnTo>
                <a:lnTo>
                  <a:pt x="0" y="0"/>
                </a:lnTo>
                <a:close/>
              </a:path>
            </a:pathLst>
          </a:custGeom>
          <a:blipFill>
            <a:blip r:embed="rId2"/>
            <a:stretch>
              <a:fillRect l="0" t="0" r="0" b="0"/>
            </a:stretch>
          </a:blipFill>
        </p:spPr>
      </p:sp>
      <p:sp>
        <p:nvSpPr>
          <p:cNvPr name="TextBox 3" id="3"/>
          <p:cNvSpPr txBox="true"/>
          <p:nvPr/>
        </p:nvSpPr>
        <p:spPr>
          <a:xfrm rot="0">
            <a:off x="1028700" y="1232357"/>
            <a:ext cx="104608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Buat repository baru di gituhub dan upload projek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66743" y="2533886"/>
            <a:ext cx="11954515" cy="6724414"/>
          </a:xfrm>
          <a:custGeom>
            <a:avLst/>
            <a:gdLst/>
            <a:ahLst/>
            <a:cxnLst/>
            <a:rect r="r" b="b" t="t" l="l"/>
            <a:pathLst>
              <a:path h="6724414" w="11954515">
                <a:moveTo>
                  <a:pt x="0" y="0"/>
                </a:moveTo>
                <a:lnTo>
                  <a:pt x="11954514" y="0"/>
                </a:lnTo>
                <a:lnTo>
                  <a:pt x="11954514" y="6724414"/>
                </a:lnTo>
                <a:lnTo>
                  <a:pt x="0" y="6724414"/>
                </a:lnTo>
                <a:lnTo>
                  <a:pt x="0" y="0"/>
                </a:lnTo>
                <a:close/>
              </a:path>
            </a:pathLst>
          </a:custGeom>
          <a:blipFill>
            <a:blip r:embed="rId2"/>
            <a:stretch>
              <a:fillRect l="0" t="0" r="0" b="0"/>
            </a:stretch>
          </a:blipFill>
        </p:spPr>
      </p:sp>
      <p:sp>
        <p:nvSpPr>
          <p:cNvPr name="TextBox 3" id="3"/>
          <p:cNvSpPr txBox="true"/>
          <p:nvPr/>
        </p:nvSpPr>
        <p:spPr>
          <a:xfrm rot="0">
            <a:off x="1028700" y="1232357"/>
            <a:ext cx="136183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Kemudian klik tab Actions dan pilih Pyhton Application &gt; Configure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10186" y="2357759"/>
            <a:ext cx="12267629" cy="6900541"/>
          </a:xfrm>
          <a:custGeom>
            <a:avLst/>
            <a:gdLst/>
            <a:ahLst/>
            <a:cxnLst/>
            <a:rect r="r" b="b" t="t" l="l"/>
            <a:pathLst>
              <a:path h="6900541" w="12267629">
                <a:moveTo>
                  <a:pt x="0" y="0"/>
                </a:moveTo>
                <a:lnTo>
                  <a:pt x="12267628" y="0"/>
                </a:lnTo>
                <a:lnTo>
                  <a:pt x="12267628" y="6900541"/>
                </a:lnTo>
                <a:lnTo>
                  <a:pt x="0" y="6900541"/>
                </a:lnTo>
                <a:lnTo>
                  <a:pt x="0" y="0"/>
                </a:lnTo>
                <a:close/>
              </a:path>
            </a:pathLst>
          </a:custGeom>
          <a:blipFill>
            <a:blip r:embed="rId2"/>
            <a:stretch>
              <a:fillRect l="0" t="0" r="0" b="0"/>
            </a:stretch>
          </a:blipFill>
        </p:spPr>
      </p:sp>
      <p:sp>
        <p:nvSpPr>
          <p:cNvPr name="TextBox 3" id="3"/>
          <p:cNvSpPr txBox="true"/>
          <p:nvPr/>
        </p:nvSpPr>
        <p:spPr>
          <a:xfrm rot="0">
            <a:off x="1028700" y="1232357"/>
            <a:ext cx="13618307"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Ubah file sesuai dengan nama file yang akan di uji.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03799" y="2238074"/>
            <a:ext cx="12480402" cy="7020226"/>
          </a:xfrm>
          <a:custGeom>
            <a:avLst/>
            <a:gdLst/>
            <a:ahLst/>
            <a:cxnLst/>
            <a:rect r="r" b="b" t="t" l="l"/>
            <a:pathLst>
              <a:path h="7020226" w="12480402">
                <a:moveTo>
                  <a:pt x="0" y="0"/>
                </a:moveTo>
                <a:lnTo>
                  <a:pt x="12480402" y="0"/>
                </a:lnTo>
                <a:lnTo>
                  <a:pt x="12480402" y="7020226"/>
                </a:lnTo>
                <a:lnTo>
                  <a:pt x="0" y="7020226"/>
                </a:lnTo>
                <a:lnTo>
                  <a:pt x="0" y="0"/>
                </a:lnTo>
                <a:close/>
              </a:path>
            </a:pathLst>
          </a:custGeom>
          <a:blipFill>
            <a:blip r:embed="rId2"/>
            <a:stretch>
              <a:fillRect l="0" t="0" r="0" b="0"/>
            </a:stretch>
          </a:blipFill>
        </p:spPr>
      </p:sp>
      <p:sp>
        <p:nvSpPr>
          <p:cNvPr name="TextBox 3" id="3"/>
          <p:cNvSpPr txBox="true"/>
          <p:nvPr/>
        </p:nvSpPr>
        <p:spPr>
          <a:xfrm rot="0">
            <a:off x="1028700" y="1057609"/>
            <a:ext cx="1623060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Open Sans"/>
              </a:rPr>
              <a:t>Klik Tab Actions dan buka file phyton-app.yml dan akan muncul hasil dari testing otomatis tanpa ada error.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6196">
            <a:off x="14600204" y="780163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6196">
            <a:off x="15308469" y="3133754"/>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6196">
            <a:off x="15308469" y="516423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6196">
            <a:off x="15805550" y="616841"/>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36196">
            <a:off x="14613228" y="-1933669"/>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277897" y="6251563"/>
            <a:ext cx="2538327" cy="3683588"/>
          </a:xfrm>
          <a:custGeom>
            <a:avLst/>
            <a:gdLst/>
            <a:ahLst/>
            <a:cxnLst/>
            <a:rect r="r" b="b" t="t" l="l"/>
            <a:pathLst>
              <a:path h="3683588" w="2538327">
                <a:moveTo>
                  <a:pt x="0" y="0"/>
                </a:moveTo>
                <a:lnTo>
                  <a:pt x="2538327" y="0"/>
                </a:lnTo>
                <a:lnTo>
                  <a:pt x="2538327" y="3683588"/>
                </a:lnTo>
                <a:lnTo>
                  <a:pt x="0" y="36835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885553" y="1855848"/>
            <a:ext cx="9639812" cy="11811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Unit Test</a:t>
            </a:r>
          </a:p>
        </p:txBody>
      </p:sp>
      <p:sp>
        <p:nvSpPr>
          <p:cNvPr name="TextBox 9" id="9"/>
          <p:cNvSpPr txBox="true"/>
          <p:nvPr/>
        </p:nvSpPr>
        <p:spPr>
          <a:xfrm rot="0">
            <a:off x="2885553" y="3649275"/>
            <a:ext cx="11303604" cy="19672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Unit Test adalah jenis tes perangkat lunak yang dilakukan pada bagian - bagian kecil atau unit program untuk memastikan bahwa unit tersebut berfungsi dengan baik dan sesuai dengan spesifikasi yang telah ditentukan.</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781110">
            <a:off x="-3377236" y="-2458718"/>
            <a:ext cx="6381430" cy="4970724"/>
          </a:xfrm>
          <a:custGeom>
            <a:avLst/>
            <a:gdLst/>
            <a:ahLst/>
            <a:cxnLst/>
            <a:rect r="r" b="b" t="t" l="l"/>
            <a:pathLst>
              <a:path h="4970724" w="6381430">
                <a:moveTo>
                  <a:pt x="0" y="0"/>
                </a:moveTo>
                <a:lnTo>
                  <a:pt x="6381430" y="0"/>
                </a:lnTo>
                <a:lnTo>
                  <a:pt x="6381430" y="4970724"/>
                </a:lnTo>
                <a:lnTo>
                  <a:pt x="0" y="49707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781110">
            <a:off x="-2490897" y="3309513"/>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781110">
            <a:off x="-2560170" y="1280220"/>
            <a:ext cx="4964900" cy="3867338"/>
          </a:xfrm>
          <a:custGeom>
            <a:avLst/>
            <a:gdLst/>
            <a:ahLst/>
            <a:cxnLst/>
            <a:rect r="r" b="b" t="t" l="l"/>
            <a:pathLst>
              <a:path h="3867338" w="4964900">
                <a:moveTo>
                  <a:pt x="0" y="0"/>
                </a:moveTo>
                <a:lnTo>
                  <a:pt x="4964900" y="0"/>
                </a:lnTo>
                <a:lnTo>
                  <a:pt x="4964900" y="3867338"/>
                </a:lnTo>
                <a:lnTo>
                  <a:pt x="0" y="38673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781110">
            <a:off x="-2901820" y="5841920"/>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781110">
            <a:off x="-1623177" y="8350267"/>
            <a:ext cx="4964900" cy="3867338"/>
          </a:xfrm>
          <a:custGeom>
            <a:avLst/>
            <a:gdLst/>
            <a:ahLst/>
            <a:cxnLst/>
            <a:rect r="r" b="b" t="t" l="l"/>
            <a:pathLst>
              <a:path h="3867338" w="4964900">
                <a:moveTo>
                  <a:pt x="0" y="0"/>
                </a:moveTo>
                <a:lnTo>
                  <a:pt x="4964900" y="0"/>
                </a:lnTo>
                <a:lnTo>
                  <a:pt x="4964900" y="3867339"/>
                </a:lnTo>
                <a:lnTo>
                  <a:pt x="0" y="3867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398329">
            <a:off x="15406871" y="467415"/>
            <a:ext cx="3372052" cy="4893479"/>
          </a:xfrm>
          <a:custGeom>
            <a:avLst/>
            <a:gdLst/>
            <a:ahLst/>
            <a:cxnLst/>
            <a:rect r="r" b="b" t="t" l="l"/>
            <a:pathLst>
              <a:path h="4893479" w="3372052">
                <a:moveTo>
                  <a:pt x="0" y="0"/>
                </a:moveTo>
                <a:lnTo>
                  <a:pt x="3372052" y="0"/>
                </a:lnTo>
                <a:lnTo>
                  <a:pt x="3372052" y="4893479"/>
                </a:lnTo>
                <a:lnTo>
                  <a:pt x="0" y="4893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3682698" y="1855848"/>
            <a:ext cx="9639812" cy="11811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Tujuan</a:t>
            </a:r>
          </a:p>
        </p:txBody>
      </p:sp>
      <p:sp>
        <p:nvSpPr>
          <p:cNvPr name="TextBox 9" id="9"/>
          <p:cNvSpPr txBox="true"/>
          <p:nvPr/>
        </p:nvSpPr>
        <p:spPr>
          <a:xfrm rot="0">
            <a:off x="3682698" y="3649275"/>
            <a:ext cx="11303604" cy="29578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Unit test bertujuan untuk membantu mengidentifikasi kesalahan atau bug pada tahap awal pengembangan sehingga dapat diperbaiki sebelum mencapai tahap pengujian yang lebih besar. Hal ini juga membantu meningkatkan kualitas kode dan memudahkan dalam melakukan perubahan atau penambahan fitur di masa yang akan datang.</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64634">
            <a:off x="14885649" y="4928017"/>
            <a:ext cx="5976261" cy="6843940"/>
          </a:xfrm>
          <a:custGeom>
            <a:avLst/>
            <a:gdLst/>
            <a:ahLst/>
            <a:cxnLst/>
            <a:rect r="r" b="b" t="t" l="l"/>
            <a:pathLst>
              <a:path h="6843940" w="5976261">
                <a:moveTo>
                  <a:pt x="0" y="0"/>
                </a:moveTo>
                <a:lnTo>
                  <a:pt x="5976261" y="0"/>
                </a:lnTo>
                <a:lnTo>
                  <a:pt x="5976261" y="6843939"/>
                </a:lnTo>
                <a:lnTo>
                  <a:pt x="0" y="68439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5213">
            <a:off x="-1557562" y="-970527"/>
            <a:ext cx="5172524" cy="5923510"/>
          </a:xfrm>
          <a:custGeom>
            <a:avLst/>
            <a:gdLst/>
            <a:ahLst/>
            <a:cxnLst/>
            <a:rect r="r" b="b" t="t" l="l"/>
            <a:pathLst>
              <a:path h="5923510" w="5172524">
                <a:moveTo>
                  <a:pt x="0" y="0"/>
                </a:moveTo>
                <a:lnTo>
                  <a:pt x="5172524" y="0"/>
                </a:lnTo>
                <a:lnTo>
                  <a:pt x="5172524" y="5923511"/>
                </a:lnTo>
                <a:lnTo>
                  <a:pt x="0" y="5923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469426"/>
            <a:ext cx="4429909" cy="3372546"/>
          </a:xfrm>
          <a:custGeom>
            <a:avLst/>
            <a:gdLst/>
            <a:ahLst/>
            <a:cxnLst/>
            <a:rect r="r" b="b" t="t" l="l"/>
            <a:pathLst>
              <a:path h="3372546" w="4429909">
                <a:moveTo>
                  <a:pt x="0" y="0"/>
                </a:moveTo>
                <a:lnTo>
                  <a:pt x="4429909" y="0"/>
                </a:lnTo>
                <a:lnTo>
                  <a:pt x="4429909" y="3372546"/>
                </a:lnTo>
                <a:lnTo>
                  <a:pt x="0" y="3372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838856" y="8120526"/>
            <a:ext cx="4813527" cy="3664600"/>
          </a:xfrm>
          <a:custGeom>
            <a:avLst/>
            <a:gdLst/>
            <a:ahLst/>
            <a:cxnLst/>
            <a:rect r="r" b="b" t="t" l="l"/>
            <a:pathLst>
              <a:path h="3664600" w="4813527">
                <a:moveTo>
                  <a:pt x="0" y="0"/>
                </a:moveTo>
                <a:lnTo>
                  <a:pt x="4813527" y="0"/>
                </a:lnTo>
                <a:lnTo>
                  <a:pt x="4813527" y="3664600"/>
                </a:lnTo>
                <a:lnTo>
                  <a:pt x="0" y="3664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324094" y="1991228"/>
            <a:ext cx="9639812" cy="866775"/>
          </a:xfrm>
          <a:prstGeom prst="rect">
            <a:avLst/>
          </a:prstGeom>
        </p:spPr>
        <p:txBody>
          <a:bodyPr anchor="t" rtlCol="false" tIns="0" lIns="0" bIns="0" rIns="0">
            <a:spAutoFit/>
          </a:bodyPr>
          <a:lstStyle/>
          <a:p>
            <a:pPr algn="ctr">
              <a:lnSpc>
                <a:spcPts val="6840"/>
              </a:lnSpc>
            </a:pPr>
            <a:r>
              <a:rPr lang="en-US" sz="5700">
                <a:solidFill>
                  <a:srgbClr val="343434"/>
                </a:solidFill>
                <a:latin typeface="Magnolia Script Bold"/>
              </a:rPr>
              <a:t>Pengertian White Box Testing</a:t>
            </a:r>
          </a:p>
        </p:txBody>
      </p:sp>
      <p:sp>
        <p:nvSpPr>
          <p:cNvPr name="TextBox 7" id="7"/>
          <p:cNvSpPr txBox="true"/>
          <p:nvPr/>
        </p:nvSpPr>
        <p:spPr>
          <a:xfrm rot="0">
            <a:off x="3436997" y="3751883"/>
            <a:ext cx="11414005" cy="24625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White Box Testing merupakan teknik penguian perangkat lunak yang dilakukan dengan memeriksa struktur internal kode program. Dalam pengujian ini, tester memiliki akses ke kode sumber dan dapat memeriksa setiap baris kode untuk memastikan bahwa program berjalan sesuai dengan spesifikasi dan tujuan yang diinginkan.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63906" y="6466194"/>
            <a:ext cx="6626110" cy="5084033"/>
          </a:xfrm>
          <a:custGeom>
            <a:avLst/>
            <a:gdLst/>
            <a:ahLst/>
            <a:cxnLst/>
            <a:rect r="r" b="b" t="t" l="l"/>
            <a:pathLst>
              <a:path h="5084033" w="6626110">
                <a:moveTo>
                  <a:pt x="0" y="0"/>
                </a:moveTo>
                <a:lnTo>
                  <a:pt x="6626110" y="0"/>
                </a:lnTo>
                <a:lnTo>
                  <a:pt x="6626110" y="5084034"/>
                </a:lnTo>
                <a:lnTo>
                  <a:pt x="0" y="50840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88818" y="8195613"/>
            <a:ext cx="6740964" cy="4583855"/>
          </a:xfrm>
          <a:custGeom>
            <a:avLst/>
            <a:gdLst/>
            <a:ahLst/>
            <a:cxnLst/>
            <a:rect r="r" b="b" t="t" l="l"/>
            <a:pathLst>
              <a:path h="4583855" w="6740964">
                <a:moveTo>
                  <a:pt x="0" y="0"/>
                </a:moveTo>
                <a:lnTo>
                  <a:pt x="6740964" y="0"/>
                </a:lnTo>
                <a:lnTo>
                  <a:pt x="6740964" y="4583855"/>
                </a:lnTo>
                <a:lnTo>
                  <a:pt x="0" y="4583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2745" y="6700722"/>
            <a:ext cx="6014782" cy="4614978"/>
          </a:xfrm>
          <a:custGeom>
            <a:avLst/>
            <a:gdLst/>
            <a:ahLst/>
            <a:cxnLst/>
            <a:rect r="r" b="b" t="t" l="l"/>
            <a:pathLst>
              <a:path h="4614978" w="6014782">
                <a:moveTo>
                  <a:pt x="0" y="0"/>
                </a:moveTo>
                <a:lnTo>
                  <a:pt x="6014782" y="0"/>
                </a:lnTo>
                <a:lnTo>
                  <a:pt x="6014782" y="4614978"/>
                </a:lnTo>
                <a:lnTo>
                  <a:pt x="0" y="4614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704782" y="7185338"/>
            <a:ext cx="6051176" cy="4114800"/>
          </a:xfrm>
          <a:custGeom>
            <a:avLst/>
            <a:gdLst/>
            <a:ahLst/>
            <a:cxnLst/>
            <a:rect r="r" b="b" t="t" l="l"/>
            <a:pathLst>
              <a:path h="4114800" w="6051176">
                <a:moveTo>
                  <a:pt x="0" y="0"/>
                </a:moveTo>
                <a:lnTo>
                  <a:pt x="6051176" y="0"/>
                </a:lnTo>
                <a:lnTo>
                  <a:pt x="60511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324094" y="1991228"/>
            <a:ext cx="9639812" cy="1181100"/>
          </a:xfrm>
          <a:prstGeom prst="rect">
            <a:avLst/>
          </a:prstGeom>
        </p:spPr>
        <p:txBody>
          <a:bodyPr anchor="t" rtlCol="false" tIns="0" lIns="0" bIns="0" rIns="0">
            <a:spAutoFit/>
          </a:bodyPr>
          <a:lstStyle/>
          <a:p>
            <a:pPr algn="ctr">
              <a:lnSpc>
                <a:spcPts val="9360"/>
              </a:lnSpc>
            </a:pPr>
            <a:r>
              <a:rPr lang="en-US" sz="7800">
                <a:solidFill>
                  <a:srgbClr val="343434"/>
                </a:solidFill>
                <a:latin typeface="Magnolia Script Bold"/>
              </a:rPr>
              <a:t>Tujuan White Box</a:t>
            </a:r>
          </a:p>
        </p:txBody>
      </p:sp>
      <p:sp>
        <p:nvSpPr>
          <p:cNvPr name="TextBox 7" id="7"/>
          <p:cNvSpPr txBox="true"/>
          <p:nvPr/>
        </p:nvSpPr>
        <p:spPr>
          <a:xfrm rot="0">
            <a:off x="3436997" y="3751883"/>
            <a:ext cx="11414005" cy="24625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Tujuan utama dari white box testing untuk memastikan bahwa setiap baris kode program telah diuji dan bberfungsi dengan benar. Hal ini dapat membantu mengidentifikasi kesalahan atau bug pada tingkat kode, sehingga memungkinkan untuk diperbaiki sebelum program digunakan oleh pengguna akhir.</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76285">
            <a:off x="-2806917" y="-4256124"/>
            <a:ext cx="7906493" cy="9054418"/>
          </a:xfrm>
          <a:custGeom>
            <a:avLst/>
            <a:gdLst/>
            <a:ahLst/>
            <a:cxnLst/>
            <a:rect r="r" b="b" t="t" l="l"/>
            <a:pathLst>
              <a:path h="9054418" w="7906493">
                <a:moveTo>
                  <a:pt x="0" y="0"/>
                </a:moveTo>
                <a:lnTo>
                  <a:pt x="7906493" y="0"/>
                </a:lnTo>
                <a:lnTo>
                  <a:pt x="7906493" y="9054417"/>
                </a:lnTo>
                <a:lnTo>
                  <a:pt x="0" y="90544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79074" y="-779705"/>
            <a:ext cx="6815548" cy="4634573"/>
          </a:xfrm>
          <a:custGeom>
            <a:avLst/>
            <a:gdLst/>
            <a:ahLst/>
            <a:cxnLst/>
            <a:rect r="r" b="b" t="t" l="l"/>
            <a:pathLst>
              <a:path h="4634573" w="6815548">
                <a:moveTo>
                  <a:pt x="0" y="0"/>
                </a:moveTo>
                <a:lnTo>
                  <a:pt x="6815548" y="0"/>
                </a:lnTo>
                <a:lnTo>
                  <a:pt x="6815548" y="4634573"/>
                </a:lnTo>
                <a:lnTo>
                  <a:pt x="0" y="4634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65030" y="6462587"/>
            <a:ext cx="6685401" cy="5591426"/>
          </a:xfrm>
          <a:custGeom>
            <a:avLst/>
            <a:gdLst/>
            <a:ahLst/>
            <a:cxnLst/>
            <a:rect r="r" b="b" t="t" l="l"/>
            <a:pathLst>
              <a:path h="5591426" w="6685401">
                <a:moveTo>
                  <a:pt x="0" y="0"/>
                </a:moveTo>
                <a:lnTo>
                  <a:pt x="6685401" y="0"/>
                </a:lnTo>
                <a:lnTo>
                  <a:pt x="6685401" y="5591426"/>
                </a:lnTo>
                <a:lnTo>
                  <a:pt x="0" y="55914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324094" y="1991228"/>
            <a:ext cx="9639812" cy="1000125"/>
          </a:xfrm>
          <a:prstGeom prst="rect">
            <a:avLst/>
          </a:prstGeom>
        </p:spPr>
        <p:txBody>
          <a:bodyPr anchor="t" rtlCol="false" tIns="0" lIns="0" bIns="0" rIns="0">
            <a:spAutoFit/>
          </a:bodyPr>
          <a:lstStyle/>
          <a:p>
            <a:pPr algn="ctr">
              <a:lnSpc>
                <a:spcPts val="7920"/>
              </a:lnSpc>
            </a:pPr>
            <a:r>
              <a:rPr lang="en-US" sz="6600">
                <a:solidFill>
                  <a:srgbClr val="343434"/>
                </a:solidFill>
                <a:latin typeface="Magnolia Script Bold"/>
              </a:rPr>
              <a:t>Metode White Box Testing</a:t>
            </a:r>
          </a:p>
        </p:txBody>
      </p:sp>
      <p:sp>
        <p:nvSpPr>
          <p:cNvPr name="TextBox 6" id="6"/>
          <p:cNvSpPr txBox="true"/>
          <p:nvPr/>
        </p:nvSpPr>
        <p:spPr>
          <a:xfrm rot="0">
            <a:off x="3147551" y="4288678"/>
            <a:ext cx="11992898" cy="19672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Beberapa metode yang digunakan dalam white box testing antara lain :</a:t>
            </a:r>
          </a:p>
          <a:p>
            <a:pPr marL="604519" indent="-302260" lvl="1">
              <a:lnSpc>
                <a:spcPts val="3919"/>
              </a:lnSpc>
              <a:buFont typeface="Arial"/>
              <a:buChar char="•"/>
            </a:pPr>
            <a:r>
              <a:rPr lang="en-US" sz="2799">
                <a:solidFill>
                  <a:srgbClr val="343434"/>
                </a:solidFill>
                <a:latin typeface="Open Sans"/>
              </a:rPr>
              <a:t>Statement Coverage, menguji setiap baris kode program.</a:t>
            </a:r>
          </a:p>
          <a:p>
            <a:pPr marL="604519" indent="-302260" lvl="1">
              <a:lnSpc>
                <a:spcPts val="3919"/>
              </a:lnSpc>
              <a:buFont typeface="Arial"/>
              <a:buChar char="•"/>
            </a:pPr>
            <a:r>
              <a:rPr lang="en-US" sz="2799">
                <a:solidFill>
                  <a:srgbClr val="343434"/>
                </a:solidFill>
                <a:latin typeface="Open Sans"/>
              </a:rPr>
              <a:t>Branch Coverage, menguji setiap percabangan dalam kode.</a:t>
            </a:r>
          </a:p>
          <a:p>
            <a:pPr marL="604519" indent="-302260" lvl="1">
              <a:lnSpc>
                <a:spcPts val="3919"/>
              </a:lnSpc>
              <a:buFont typeface="Arial"/>
              <a:buChar char="•"/>
            </a:pPr>
            <a:r>
              <a:rPr lang="en-US" sz="2799">
                <a:solidFill>
                  <a:srgbClr val="343434"/>
                </a:solidFill>
                <a:latin typeface="Open Sans"/>
              </a:rPr>
              <a:t>Path Coverage, menguji semua kemungkinan jalur eksekusi kode.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9465">
            <a:off x="10792946" y="-1474141"/>
            <a:ext cx="13361552" cy="12496271"/>
          </a:xfrm>
          <a:custGeom>
            <a:avLst/>
            <a:gdLst/>
            <a:ahLst/>
            <a:cxnLst/>
            <a:rect r="r" b="b" t="t" l="l"/>
            <a:pathLst>
              <a:path h="12496271" w="13361552">
                <a:moveTo>
                  <a:pt x="0" y="0"/>
                </a:moveTo>
                <a:lnTo>
                  <a:pt x="13361552" y="0"/>
                </a:lnTo>
                <a:lnTo>
                  <a:pt x="13361552" y="12496271"/>
                </a:lnTo>
                <a:lnTo>
                  <a:pt x="0" y="12496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25631">
            <a:off x="13688080" y="-1463251"/>
            <a:ext cx="5134469" cy="4801966"/>
          </a:xfrm>
          <a:custGeom>
            <a:avLst/>
            <a:gdLst/>
            <a:ahLst/>
            <a:cxnLst/>
            <a:rect r="r" b="b" t="t" l="l"/>
            <a:pathLst>
              <a:path h="4801966" w="5134469">
                <a:moveTo>
                  <a:pt x="0" y="0"/>
                </a:moveTo>
                <a:lnTo>
                  <a:pt x="5134469" y="0"/>
                </a:lnTo>
                <a:lnTo>
                  <a:pt x="5134469" y="4801965"/>
                </a:lnTo>
                <a:lnTo>
                  <a:pt x="0" y="48019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67773">
            <a:off x="14372168" y="6346416"/>
            <a:ext cx="4961277" cy="4639990"/>
          </a:xfrm>
          <a:custGeom>
            <a:avLst/>
            <a:gdLst/>
            <a:ahLst/>
            <a:cxnLst/>
            <a:rect r="r" b="b" t="t" l="l"/>
            <a:pathLst>
              <a:path h="4639990" w="4961277">
                <a:moveTo>
                  <a:pt x="4961277" y="0"/>
                </a:moveTo>
                <a:lnTo>
                  <a:pt x="0" y="0"/>
                </a:lnTo>
                <a:lnTo>
                  <a:pt x="0" y="4639989"/>
                </a:lnTo>
                <a:lnTo>
                  <a:pt x="4961277" y="4639989"/>
                </a:lnTo>
                <a:lnTo>
                  <a:pt x="49612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62099" y="2101684"/>
            <a:ext cx="9639812" cy="838200"/>
          </a:xfrm>
          <a:prstGeom prst="rect">
            <a:avLst/>
          </a:prstGeom>
        </p:spPr>
        <p:txBody>
          <a:bodyPr anchor="t" rtlCol="false" tIns="0" lIns="0" bIns="0" rIns="0">
            <a:spAutoFit/>
          </a:bodyPr>
          <a:lstStyle/>
          <a:p>
            <a:pPr>
              <a:lnSpc>
                <a:spcPts val="6600"/>
              </a:lnSpc>
            </a:pPr>
            <a:r>
              <a:rPr lang="en-US" sz="5500">
                <a:solidFill>
                  <a:srgbClr val="343434"/>
                </a:solidFill>
                <a:latin typeface="Magnolia Script Bold"/>
              </a:rPr>
              <a:t>Keuntungan White Box Testing</a:t>
            </a:r>
          </a:p>
        </p:txBody>
      </p:sp>
      <p:sp>
        <p:nvSpPr>
          <p:cNvPr name="TextBox 6" id="6"/>
          <p:cNvSpPr txBox="true"/>
          <p:nvPr/>
        </p:nvSpPr>
        <p:spPr>
          <a:xfrm rot="0">
            <a:off x="1662099" y="3780328"/>
            <a:ext cx="8102026" cy="3948430"/>
          </a:xfrm>
          <a:prstGeom prst="rect">
            <a:avLst/>
          </a:prstGeom>
        </p:spPr>
        <p:txBody>
          <a:bodyPr anchor="t" rtlCol="false" tIns="0" lIns="0" bIns="0" rIns="0">
            <a:spAutoFit/>
          </a:bodyPr>
          <a:lstStyle/>
          <a:p>
            <a:pPr>
              <a:lnSpc>
                <a:spcPts val="3919"/>
              </a:lnSpc>
            </a:pPr>
            <a:r>
              <a:rPr lang="en-US" sz="2799">
                <a:solidFill>
                  <a:srgbClr val="343434"/>
                </a:solidFill>
                <a:latin typeface="Open Sans"/>
              </a:rPr>
              <a:t>Beberapa keuntungan dari menggunakan White Box Testing antara lain :</a:t>
            </a:r>
          </a:p>
          <a:p>
            <a:pPr marL="604519" indent="-302260" lvl="1">
              <a:lnSpc>
                <a:spcPts val="3919"/>
              </a:lnSpc>
              <a:buFont typeface="Arial"/>
              <a:buChar char="•"/>
            </a:pPr>
            <a:r>
              <a:rPr lang="en-US" sz="2799">
                <a:solidFill>
                  <a:srgbClr val="343434"/>
                </a:solidFill>
                <a:latin typeface="Open Sans"/>
              </a:rPr>
              <a:t>Dapat mengidentifikasi kesalahan pada tingkat kode.</a:t>
            </a:r>
          </a:p>
          <a:p>
            <a:pPr marL="604519" indent="-302260" lvl="1">
              <a:lnSpc>
                <a:spcPts val="3919"/>
              </a:lnSpc>
              <a:buFont typeface="Arial"/>
              <a:buChar char="•"/>
            </a:pPr>
            <a:r>
              <a:rPr lang="en-US" sz="2799">
                <a:solidFill>
                  <a:srgbClr val="343434"/>
                </a:solidFill>
                <a:latin typeface="Open Sans"/>
              </a:rPr>
              <a:t>Memastikan bahwa setiap baris kode telah diuji.</a:t>
            </a:r>
          </a:p>
          <a:p>
            <a:pPr marL="604519" indent="-302260" lvl="1">
              <a:lnSpc>
                <a:spcPts val="3919"/>
              </a:lnSpc>
              <a:buFont typeface="Arial"/>
              <a:buChar char="•"/>
            </a:pPr>
            <a:r>
              <a:rPr lang="en-US" sz="2799">
                <a:solidFill>
                  <a:srgbClr val="343434"/>
                </a:solidFill>
                <a:latin typeface="Open Sans"/>
              </a:rPr>
              <a:t>Membantu meningkatkan kualitas dan keandalan perangkat lunak.</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59602">
            <a:off x="-2743616" y="4292169"/>
            <a:ext cx="5487232" cy="5522305"/>
          </a:xfrm>
          <a:custGeom>
            <a:avLst/>
            <a:gdLst/>
            <a:ahLst/>
            <a:cxnLst/>
            <a:rect r="r" b="b" t="t" l="l"/>
            <a:pathLst>
              <a:path h="5522305" w="5487232">
                <a:moveTo>
                  <a:pt x="0" y="0"/>
                </a:moveTo>
                <a:lnTo>
                  <a:pt x="5487232" y="0"/>
                </a:lnTo>
                <a:lnTo>
                  <a:pt x="5487232" y="5522305"/>
                </a:lnTo>
                <a:lnTo>
                  <a:pt x="0" y="55223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235605">
            <a:off x="-941976" y="6201286"/>
            <a:ext cx="6075197" cy="6114027"/>
          </a:xfrm>
          <a:custGeom>
            <a:avLst/>
            <a:gdLst/>
            <a:ahLst/>
            <a:cxnLst/>
            <a:rect r="r" b="b" t="t" l="l"/>
            <a:pathLst>
              <a:path h="6114027" w="6075197">
                <a:moveTo>
                  <a:pt x="0" y="0"/>
                </a:moveTo>
                <a:lnTo>
                  <a:pt x="6075197" y="0"/>
                </a:lnTo>
                <a:lnTo>
                  <a:pt x="6075197" y="6114028"/>
                </a:lnTo>
                <a:lnTo>
                  <a:pt x="0" y="6114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16306" y="-2506522"/>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21959">
            <a:off x="15358330" y="1019438"/>
            <a:ext cx="5923564" cy="5961426"/>
          </a:xfrm>
          <a:custGeom>
            <a:avLst/>
            <a:gdLst/>
            <a:ahLst/>
            <a:cxnLst/>
            <a:rect r="r" b="b" t="t" l="l"/>
            <a:pathLst>
              <a:path h="5961426" w="5923564">
                <a:moveTo>
                  <a:pt x="0" y="0"/>
                </a:moveTo>
                <a:lnTo>
                  <a:pt x="5923564" y="0"/>
                </a:lnTo>
                <a:lnTo>
                  <a:pt x="5923564" y="5961425"/>
                </a:lnTo>
                <a:lnTo>
                  <a:pt x="0" y="59614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08866" y="1126747"/>
            <a:ext cx="12343875" cy="2362200"/>
          </a:xfrm>
          <a:prstGeom prst="rect">
            <a:avLst/>
          </a:prstGeom>
        </p:spPr>
        <p:txBody>
          <a:bodyPr anchor="t" rtlCol="false" tIns="0" lIns="0" bIns="0" rIns="0">
            <a:spAutoFit/>
          </a:bodyPr>
          <a:lstStyle/>
          <a:p>
            <a:pPr>
              <a:lnSpc>
                <a:spcPts val="9360"/>
              </a:lnSpc>
            </a:pPr>
            <a:r>
              <a:rPr lang="en-US" sz="7800">
                <a:solidFill>
                  <a:srgbClr val="343434"/>
                </a:solidFill>
                <a:latin typeface="Magnolia Script Bold"/>
              </a:rPr>
              <a:t>Cara  Kerja Metode White Box Testing</a:t>
            </a:r>
          </a:p>
        </p:txBody>
      </p:sp>
      <p:sp>
        <p:nvSpPr>
          <p:cNvPr name="TextBox 7" id="7"/>
          <p:cNvSpPr txBox="true"/>
          <p:nvPr/>
        </p:nvSpPr>
        <p:spPr>
          <a:xfrm rot="0">
            <a:off x="2704062" y="4492054"/>
            <a:ext cx="12879875" cy="2752725"/>
          </a:xfrm>
          <a:prstGeom prst="rect">
            <a:avLst/>
          </a:prstGeom>
        </p:spPr>
        <p:txBody>
          <a:bodyPr anchor="t" rtlCol="false" tIns="0" lIns="0" bIns="0" rIns="0">
            <a:spAutoFit/>
          </a:bodyPr>
          <a:lstStyle/>
          <a:p>
            <a:pPr algn="ctr">
              <a:lnSpc>
                <a:spcPts val="3600"/>
              </a:lnSpc>
              <a:spcBef>
                <a:spcPct val="0"/>
              </a:spcBef>
            </a:pPr>
            <a:r>
              <a:rPr lang="en-US" sz="3000">
                <a:solidFill>
                  <a:srgbClr val="343434"/>
                </a:solidFill>
                <a:latin typeface="Lora"/>
              </a:rPr>
              <a:t>Metode White Box Testing dilakukan dengan memeriksa kode su,mber prgram dan melakukan pengujian pada setiap jalur kode. pengujian ini dilakukan dengan menggunakan teknik seperti statement coverrage, branch coverage, dan path coverage. Dengan teknik ini, kit dapat memastikan bahwa setiap jalur kode telah diuji dan tidak ada bagian dari kode yang tidak tercakup dalam pengujian.</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41346" y="3737878"/>
            <a:ext cx="8262564" cy="2466975"/>
          </a:xfrm>
          <a:prstGeom prst="rect">
            <a:avLst/>
          </a:prstGeom>
        </p:spPr>
        <p:txBody>
          <a:bodyPr anchor="t" rtlCol="false" tIns="0" lIns="0" bIns="0" rIns="0">
            <a:spAutoFit/>
          </a:bodyPr>
          <a:lstStyle/>
          <a:p>
            <a:pPr>
              <a:lnSpc>
                <a:spcPts val="9600"/>
              </a:lnSpc>
            </a:pPr>
            <a:r>
              <a:rPr lang="en-US" sz="8000">
                <a:solidFill>
                  <a:srgbClr val="343434"/>
                </a:solidFill>
                <a:latin typeface="Magnolia Script Bold"/>
              </a:rPr>
              <a:t>CI/CD</a:t>
            </a:r>
          </a:p>
          <a:p>
            <a:pPr algn="l" marL="0" indent="0" lvl="0">
              <a:lnSpc>
                <a:spcPts val="4920"/>
              </a:lnSpc>
              <a:spcBef>
                <a:spcPct val="0"/>
              </a:spcBef>
            </a:pPr>
            <a:r>
              <a:rPr lang="en-US" sz="4100">
                <a:solidFill>
                  <a:srgbClr val="343434"/>
                </a:solidFill>
                <a:latin typeface="Magnolia Script Bold"/>
              </a:rPr>
              <a:t>(Continuous Integration/Continuos Deployment)</a:t>
            </a:r>
          </a:p>
        </p:txBody>
      </p:sp>
      <p:sp>
        <p:nvSpPr>
          <p:cNvPr name="Freeform 3" id="3"/>
          <p:cNvSpPr/>
          <p:nvPr/>
        </p:nvSpPr>
        <p:spPr>
          <a:xfrm flipH="false" flipV="false" rot="-6083460">
            <a:off x="-3023644" y="-1273567"/>
            <a:ext cx="6285988" cy="6326165"/>
          </a:xfrm>
          <a:custGeom>
            <a:avLst/>
            <a:gdLst/>
            <a:ahLst/>
            <a:cxnLst/>
            <a:rect r="r" b="b" t="t" l="l"/>
            <a:pathLst>
              <a:path h="6326165" w="6285988">
                <a:moveTo>
                  <a:pt x="0" y="0"/>
                </a:moveTo>
                <a:lnTo>
                  <a:pt x="6285988" y="0"/>
                </a:lnTo>
                <a:lnTo>
                  <a:pt x="6285988" y="6326165"/>
                </a:lnTo>
                <a:lnTo>
                  <a:pt x="0" y="6326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6405420">
            <a:off x="225782" y="-2791485"/>
            <a:ext cx="5923564" cy="5961426"/>
          </a:xfrm>
          <a:custGeom>
            <a:avLst/>
            <a:gdLst/>
            <a:ahLst/>
            <a:cxnLst/>
            <a:rect r="r" b="b" t="t" l="l"/>
            <a:pathLst>
              <a:path h="5961426" w="5923564">
                <a:moveTo>
                  <a:pt x="0" y="0"/>
                </a:moveTo>
                <a:lnTo>
                  <a:pt x="5923565" y="0"/>
                </a:lnTo>
                <a:lnTo>
                  <a:pt x="5923565" y="5961426"/>
                </a:lnTo>
                <a:lnTo>
                  <a:pt x="0" y="59614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98329">
            <a:off x="16102830" y="7806580"/>
            <a:ext cx="2000734" cy="2903439"/>
          </a:xfrm>
          <a:custGeom>
            <a:avLst/>
            <a:gdLst/>
            <a:ahLst/>
            <a:cxnLst/>
            <a:rect r="r" b="b" t="t" l="l"/>
            <a:pathLst>
              <a:path h="2903439" w="2000734">
                <a:moveTo>
                  <a:pt x="0" y="0"/>
                </a:moveTo>
                <a:lnTo>
                  <a:pt x="2000734" y="0"/>
                </a:lnTo>
                <a:lnTo>
                  <a:pt x="2000734" y="2903440"/>
                </a:lnTo>
                <a:lnTo>
                  <a:pt x="0" y="2903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627283" y="3301822"/>
            <a:ext cx="6632017" cy="3316008"/>
          </a:xfrm>
          <a:custGeom>
            <a:avLst/>
            <a:gdLst/>
            <a:ahLst/>
            <a:cxnLst/>
            <a:rect r="r" b="b" t="t" l="l"/>
            <a:pathLst>
              <a:path h="3316008" w="6632017">
                <a:moveTo>
                  <a:pt x="0" y="0"/>
                </a:moveTo>
                <a:lnTo>
                  <a:pt x="6632017" y="0"/>
                </a:lnTo>
                <a:lnTo>
                  <a:pt x="6632017" y="3316008"/>
                </a:lnTo>
                <a:lnTo>
                  <a:pt x="0" y="3316008"/>
                </a:lnTo>
                <a:lnTo>
                  <a:pt x="0" y="0"/>
                </a:lnTo>
                <a:close/>
              </a:path>
            </a:pathLst>
          </a:custGeom>
          <a:blipFill>
            <a:blip r:embed="rId8"/>
            <a:stretch>
              <a:fillRect l="0" t="0" r="0" b="0"/>
            </a:stretch>
          </a:blipFill>
        </p:spPr>
      </p:sp>
      <p:sp>
        <p:nvSpPr>
          <p:cNvPr name="TextBox 7" id="7"/>
          <p:cNvSpPr txBox="true"/>
          <p:nvPr/>
        </p:nvSpPr>
        <p:spPr>
          <a:xfrm rot="0">
            <a:off x="1941346" y="6669405"/>
            <a:ext cx="8262564" cy="2588895"/>
          </a:xfrm>
          <a:prstGeom prst="rect">
            <a:avLst/>
          </a:prstGeom>
        </p:spPr>
        <p:txBody>
          <a:bodyPr anchor="t" rtlCol="false" tIns="0" lIns="0" bIns="0" rIns="0">
            <a:spAutoFit/>
          </a:bodyPr>
          <a:lstStyle/>
          <a:p>
            <a:pPr>
              <a:lnSpc>
                <a:spcPts val="4199"/>
              </a:lnSpc>
            </a:pPr>
            <a:r>
              <a:rPr lang="en-US" sz="2799">
                <a:solidFill>
                  <a:srgbClr val="343434"/>
                </a:solidFill>
                <a:latin typeface="Open Sans"/>
              </a:rPr>
              <a:t>CI/CD adalah suatu praktik dalam pengembangan perangkat lunak yang bertujuan untuk meningkatkan produktivitas, kualitas, dan kecepatan dalam pengembangan perangkat lunak.</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DAFywNX86qI</dc:identifier>
  <dcterms:modified xsi:type="dcterms:W3CDTF">2011-08-01T06:04:30Z</dcterms:modified>
  <cp:revision>1</cp:revision>
  <dc:title>Pengenalan Unit Test dan White Box Testing</dc:title>
</cp:coreProperties>
</file>